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57" r:id="rId3"/>
    <p:sldId id="258" r:id="rId4"/>
    <p:sldId id="259" r:id="rId5"/>
    <p:sldId id="260" r:id="rId6"/>
    <p:sldId id="261" r:id="rId7"/>
    <p:sldId id="262" r:id="rId8"/>
    <p:sldId id="387" r:id="rId9"/>
    <p:sldId id="263" r:id="rId10"/>
    <p:sldId id="264" r:id="rId11"/>
    <p:sldId id="266" r:id="rId12"/>
    <p:sldId id="267" r:id="rId13"/>
    <p:sldId id="388"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1530"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6527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21108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307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26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64676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3354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73444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3403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015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9535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287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73617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18370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7F86A4-D457-4702-A0B8-07B797F152CA}" type="datetimeFigureOut">
              <a:rPr lang="en-HK" smtClean="0"/>
              <a:t>2/11/2022</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20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97F86A4-D457-4702-A0B8-07B797F152CA}"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0402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97F86A4-D457-4702-A0B8-07B797F152CA}" type="datetimeFigureOut">
              <a:rPr lang="en-HK" smtClean="0"/>
              <a:t>2/11/2022</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9329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54897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58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97F86A4-D457-4702-A0B8-07B797F152CA}" type="datetimeFigureOut">
              <a:rPr lang="en-HK" smtClean="0"/>
              <a:t>2/11/2022</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3AA8D48-39DD-4DB1-BADE-E3F0E1EB4CA0}" type="slidenum">
              <a:rPr lang="en-HK" smtClean="0"/>
              <a:t>‹#›</a:t>
            </a:fld>
            <a:endParaRPr lang="en-HK"/>
          </a:p>
        </p:txBody>
      </p:sp>
    </p:spTree>
    <p:extLst>
      <p:ext uri="{BB962C8B-B14F-4D97-AF65-F5344CB8AC3E}">
        <p14:creationId xmlns:p14="http://schemas.microsoft.com/office/powerpoint/2010/main" val="408954191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64924" y="1581093"/>
            <a:ext cx="4455621" cy="2631287"/>
          </a:xfrm>
          <a:prstGeom prst="rect">
            <a:avLst/>
          </a:prstGeom>
          <a:ln>
            <a:noFill/>
          </a:ln>
          <a:effectLst>
            <a:softEdge rad="112500"/>
          </a:effectLst>
        </p:spPr>
      </p:pic>
      <p:sp>
        <p:nvSpPr>
          <p:cNvPr id="5" name="TextBox 4">
            <a:extLst>
              <a:ext uri="{FF2B5EF4-FFF2-40B4-BE49-F238E27FC236}">
                <a16:creationId xmlns:a16="http://schemas.microsoft.com/office/drawing/2014/main" id="{D5E945D2-55CE-41A5-92FA-20E88B681FF1}"/>
              </a:ext>
            </a:extLst>
          </p:cNvPr>
          <p:cNvSpPr txBox="1"/>
          <p:nvPr/>
        </p:nvSpPr>
        <p:spPr>
          <a:xfrm>
            <a:off x="875001" y="1343425"/>
            <a:ext cx="3009530" cy="3416320"/>
          </a:xfrm>
          <a:prstGeom prst="rect">
            <a:avLst/>
          </a:prstGeom>
          <a:noFill/>
        </p:spPr>
        <p:txBody>
          <a:bodyPr wrap="square" rtlCol="0">
            <a:spAutoFit/>
          </a:bodyPr>
          <a:lstStyle/>
          <a:p>
            <a:r>
              <a:rPr lang="en-HK" sz="3600" b="1" u="sng" dirty="0"/>
              <a:t>PowerPoint Series on Geography of China (4) – </a:t>
            </a:r>
            <a:r>
              <a:rPr lang="en-HK" sz="3600" b="1" u="sng" dirty="0" smtClean="0"/>
              <a:t>Rivers of </a:t>
            </a:r>
            <a:r>
              <a:rPr lang="en-HK" sz="3600" b="1" u="sng" smtClean="0"/>
              <a:t>our country</a:t>
            </a:r>
            <a:endParaRPr lang="en-HK" sz="3600" b="1" u="sng" dirty="0"/>
          </a:p>
        </p:txBody>
      </p:sp>
      <p:sp>
        <p:nvSpPr>
          <p:cNvPr id="12" name="TextBox 11">
            <a:extLst>
              <a:ext uri="{FF2B5EF4-FFF2-40B4-BE49-F238E27FC236}">
                <a16:creationId xmlns:a16="http://schemas.microsoft.com/office/drawing/2014/main" id="{4475C94F-17E6-4251-B26B-B85AA9DC2DE5}"/>
              </a:ext>
            </a:extLst>
          </p:cNvPr>
          <p:cNvSpPr txBox="1"/>
          <p:nvPr/>
        </p:nvSpPr>
        <p:spPr>
          <a:xfrm>
            <a:off x="5965875" y="5466323"/>
            <a:ext cx="3036809" cy="707886"/>
          </a:xfrm>
          <a:prstGeom prst="rect">
            <a:avLst/>
          </a:prstGeom>
          <a:solidFill>
            <a:srgbClr val="2BDDF5"/>
          </a:solidFill>
          <a:ln w="38100">
            <a:solidFill>
              <a:schemeClr val="tx1"/>
            </a:solidFill>
          </a:ln>
        </p:spPr>
        <p:txBody>
          <a:bodyPr wrap="square" rtlCol="0">
            <a:spAutoFit/>
          </a:bodyPr>
          <a:lstStyle/>
          <a:p>
            <a:pPr algn="ctr"/>
            <a:r>
              <a:rPr lang="en-US" sz="2000" b="1" dirty="0" smtClean="0">
                <a:latin typeface="Rockwell Nova" panose="02060503020205020403" pitchFamily="18" charset="0"/>
                <a:cs typeface="Aldhabi" panose="01000000000000000000" pitchFamily="2" charset="-78"/>
              </a:rPr>
              <a:t>Student Self-study Version</a:t>
            </a:r>
            <a:endParaRPr lang="en-HK" sz="2000" b="1" dirty="0">
              <a:latin typeface="Rockwell Nova" panose="02060503020205020403" pitchFamily="18" charset="0"/>
              <a:cs typeface="Aldhabi" panose="01000000000000000000" pitchFamily="2" charset="-78"/>
            </a:endParaRPr>
          </a:p>
        </p:txBody>
      </p:sp>
      <p:sp>
        <p:nvSpPr>
          <p:cNvPr id="15" name="Subtitle 2">
            <a:extLst>
              <a:ext uri="{FF2B5EF4-FFF2-40B4-BE49-F238E27FC236}">
                <a16:creationId xmlns:a16="http://schemas.microsoft.com/office/drawing/2014/main" id="{D1147CFE-97F1-46E5-B1AE-089D19B0A2E8}"/>
              </a:ext>
            </a:extLst>
          </p:cNvPr>
          <p:cNvSpPr txBox="1">
            <a:spLocks/>
          </p:cNvSpPr>
          <p:nvPr/>
        </p:nvSpPr>
        <p:spPr>
          <a:xfrm>
            <a:off x="598347" y="5276907"/>
            <a:ext cx="3725080" cy="1254655"/>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altLang="zh-TW" sz="1600" dirty="0">
                <a:latin typeface="Arial" panose="020B0604020202020204" pitchFamily="34" charset="0"/>
                <a:cs typeface="Arial" panose="020B0604020202020204" pitchFamily="34" charset="0"/>
              </a:rPr>
              <a:t>Personal, Social and Humanities Education Section</a:t>
            </a:r>
          </a:p>
          <a:p>
            <a:pPr algn="ctr"/>
            <a:r>
              <a:rPr lang="en-HK" sz="1600" dirty="0">
                <a:latin typeface="Arial" panose="020B0604020202020204" pitchFamily="34" charset="0"/>
                <a:cs typeface="Arial" panose="020B0604020202020204" pitchFamily="34" charset="0"/>
              </a:rPr>
              <a:t>Curriculum Development Institute, Education Bureau</a:t>
            </a:r>
          </a:p>
        </p:txBody>
      </p:sp>
    </p:spTree>
    <p:extLst>
      <p:ext uri="{BB962C8B-B14F-4D97-AF65-F5344CB8AC3E}">
        <p14:creationId xmlns:p14="http://schemas.microsoft.com/office/powerpoint/2010/main" val="3362370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BDF4-BF68-4112-9AA3-AA61A5C82B60}"/>
              </a:ext>
            </a:extLst>
          </p:cNvPr>
          <p:cNvSpPr>
            <a:spLocks noGrp="1"/>
          </p:cNvSpPr>
          <p:nvPr>
            <p:ph type="title"/>
          </p:nvPr>
        </p:nvSpPr>
        <p:spPr>
          <a:xfrm>
            <a:off x="141316" y="211625"/>
            <a:ext cx="8647577" cy="855175"/>
          </a:xfrm>
        </p:spPr>
        <p:txBody>
          <a:bodyPr>
            <a:normAutofit/>
          </a:bodyPr>
          <a:lstStyle/>
          <a:p>
            <a:r>
              <a:rPr lang="en-HK" altLang="zh-TW" b="1" u="sng" dirty="0"/>
              <a:t>The distribution of </a:t>
            </a:r>
            <a:r>
              <a:rPr lang="en-HK" altLang="zh-TW" b="1" u="sng" dirty="0" smtClean="0"/>
              <a:t>rivers</a:t>
            </a:r>
            <a:endParaRPr lang="en-HK" b="1" u="sng" dirty="0"/>
          </a:p>
        </p:txBody>
      </p:sp>
      <p:sp>
        <p:nvSpPr>
          <p:cNvPr id="4" name="TextBox 3">
            <a:extLst>
              <a:ext uri="{FF2B5EF4-FFF2-40B4-BE49-F238E27FC236}">
                <a16:creationId xmlns:a16="http://schemas.microsoft.com/office/drawing/2014/main" id="{373C7C67-4A60-4737-AD29-D1E10D6F4E78}"/>
              </a:ext>
            </a:extLst>
          </p:cNvPr>
          <p:cNvSpPr txBox="1"/>
          <p:nvPr/>
        </p:nvSpPr>
        <p:spPr>
          <a:xfrm>
            <a:off x="774107" y="1243692"/>
            <a:ext cx="8014786" cy="5693866"/>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The </a:t>
            </a:r>
            <a:r>
              <a:rPr lang="en-US" sz="2600" b="1" dirty="0">
                <a:latin typeface="Arial" panose="020B0604020202020204" pitchFamily="34" charset="0"/>
                <a:cs typeface="Arial" panose="020B0604020202020204" pitchFamily="34" charset="0"/>
              </a:rPr>
              <a:t>distribution</a:t>
            </a:r>
            <a:r>
              <a:rPr lang="en-US" sz="2600" dirty="0">
                <a:latin typeface="Arial" panose="020B0604020202020204" pitchFamily="34" charset="0"/>
                <a:cs typeface="Arial" panose="020B0604020202020204" pitchFamily="34" charset="0"/>
              </a:rPr>
              <a:t> of river systems in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is </a:t>
            </a:r>
            <a:r>
              <a:rPr lang="en-US" sz="2600" b="1" dirty="0">
                <a:latin typeface="Arial" panose="020B0604020202020204" pitchFamily="34" charset="0"/>
                <a:cs typeface="Arial" panose="020B0604020202020204" pitchFamily="34" charset="0"/>
              </a:rPr>
              <a:t>uneven</a:t>
            </a:r>
            <a:r>
              <a:rPr lang="en-US" sz="2600" dirty="0">
                <a:latin typeface="Arial" panose="020B0604020202020204" pitchFamily="34" charset="0"/>
                <a:cs typeface="Arial" panose="020B0604020202020204" pitchFamily="34" charset="0"/>
              </a:rPr>
              <a:t>. The vast majority of rivers are distributed in the </a:t>
            </a:r>
            <a:r>
              <a:rPr lang="en-US" sz="2600" dirty="0" err="1">
                <a:latin typeface="Arial" panose="020B0604020202020204" pitchFamily="34" charset="0"/>
                <a:cs typeface="Arial" panose="020B0604020202020204" pitchFamily="34" charset="0"/>
              </a:rPr>
              <a:t>exorheic</a:t>
            </a:r>
            <a:r>
              <a:rPr lang="en-US" sz="2600" dirty="0">
                <a:latin typeface="Arial" panose="020B0604020202020204" pitchFamily="34" charset="0"/>
                <a:cs typeface="Arial" panose="020B0604020202020204" pitchFamily="34" charset="0"/>
              </a:rPr>
              <a:t> basins in the southeast, and there are relatively few rivers in the inland drainage basins (Figure 3). The </a:t>
            </a:r>
            <a:r>
              <a:rPr lang="en-US" sz="2600" b="1" dirty="0">
                <a:latin typeface="Arial" panose="020B0604020202020204" pitchFamily="34" charset="0"/>
                <a:cs typeface="Arial" panose="020B0604020202020204" pitchFamily="34" charset="0"/>
              </a:rPr>
              <a:t>difference in climate</a:t>
            </a:r>
            <a:r>
              <a:rPr lang="en-US" sz="2600" dirty="0">
                <a:latin typeface="Arial" panose="020B0604020202020204" pitchFamily="34" charset="0"/>
                <a:cs typeface="Arial" panose="020B0604020202020204" pitchFamily="34" charset="0"/>
              </a:rPr>
              <a:t> between different regions is the main reason for this situation. </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The main water source of </a:t>
            </a:r>
            <a:r>
              <a:rPr lang="en-US" sz="2600" b="1" dirty="0">
                <a:latin typeface="Arial" panose="020B0604020202020204" pitchFamily="34" charset="0"/>
                <a:cs typeface="Arial" panose="020B0604020202020204" pitchFamily="34" charset="0"/>
              </a:rPr>
              <a:t>rivers in the </a:t>
            </a:r>
            <a:r>
              <a:rPr lang="en-US" sz="2600" b="1" dirty="0" err="1">
                <a:latin typeface="Arial" panose="020B0604020202020204" pitchFamily="34" charset="0"/>
                <a:cs typeface="Arial" panose="020B0604020202020204" pitchFamily="34" charset="0"/>
              </a:rPr>
              <a:t>exorheic</a:t>
            </a:r>
            <a:r>
              <a:rPr lang="en-US" sz="2600" b="1" dirty="0">
                <a:latin typeface="Arial" panose="020B0604020202020204" pitchFamily="34" charset="0"/>
                <a:cs typeface="Arial" panose="020B0604020202020204" pitchFamily="34" charset="0"/>
              </a:rPr>
              <a:t> zone</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is </a:t>
            </a:r>
            <a:r>
              <a:rPr lang="en-US" sz="2600" dirty="0">
                <a:latin typeface="Arial" panose="020B0604020202020204" pitchFamily="34" charset="0"/>
                <a:cs typeface="Arial" panose="020B0604020202020204" pitchFamily="34" charset="0"/>
              </a:rPr>
              <a:t>precipitation, and the amount of water is relatively abundant. From upstream to downstream of a river, many tributaries flow in  which increase the water volume and the density of the river network.</a:t>
            </a:r>
          </a:p>
          <a:p>
            <a:pPr marL="457200" indent="-457200">
              <a:buFont typeface="Arial" panose="020B0604020202020204" pitchFamily="34" charset="0"/>
              <a:buChar char="•"/>
            </a:pP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8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A59B9A4-6FC7-4597-9AD4-96F0EB825C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5219" y="4569461"/>
            <a:ext cx="2392607" cy="1568629"/>
          </a:xfrm>
          <a:prstGeom prst="rect">
            <a:avLst/>
          </a:prstGeom>
        </p:spPr>
      </p:pic>
      <p:sp>
        <p:nvSpPr>
          <p:cNvPr id="6" name="TextBox 5">
            <a:extLst>
              <a:ext uri="{FF2B5EF4-FFF2-40B4-BE49-F238E27FC236}">
                <a16:creationId xmlns:a16="http://schemas.microsoft.com/office/drawing/2014/main" id="{BB227B72-9CF4-4756-B2E8-A847C0B9DAE5}"/>
              </a:ext>
            </a:extLst>
          </p:cNvPr>
          <p:cNvSpPr txBox="1"/>
          <p:nvPr/>
        </p:nvSpPr>
        <p:spPr>
          <a:xfrm>
            <a:off x="564607" y="719910"/>
            <a:ext cx="8014786" cy="3693319"/>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Glacial snowmelt water is the major source of water for rivers in the endorheic zone. In general, the water volume of these rivers is small, and their number of tributaries is also small. As a result, the water volume decreases continuously from the upstream to the downstream of the rivers in this zone. Drying up of the rivers may occur with change of seasons.</a:t>
            </a:r>
          </a:p>
          <a:p>
            <a:pPr marL="457200" indent="-457200">
              <a:buFont typeface="Arial" panose="020B0604020202020204" pitchFamily="34" charset="0"/>
              <a:buChar char="•"/>
            </a:pP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79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4503C9-9DFB-4BB9-A9B7-E9567FA85915}"/>
              </a:ext>
            </a:extLst>
          </p:cNvPr>
          <p:cNvSpPr txBox="1"/>
          <p:nvPr/>
        </p:nvSpPr>
        <p:spPr>
          <a:xfrm>
            <a:off x="1427523" y="915218"/>
            <a:ext cx="6288954" cy="5293757"/>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In comparison, the rivers in South China and those in North China have the following significant differences:</a:t>
            </a:r>
          </a:p>
          <a:p>
            <a:pPr marL="514350" indent="-514350">
              <a:buAutoNum type="arabicParenR"/>
            </a:pPr>
            <a:r>
              <a:rPr lang="en-US" sz="2600" dirty="0">
                <a:latin typeface="Arial" panose="020B0604020202020204" pitchFamily="34" charset="0"/>
                <a:cs typeface="Arial" panose="020B0604020202020204" pitchFamily="34" charset="0"/>
              </a:rPr>
              <a:t>Rivers in South China have more water.</a:t>
            </a:r>
          </a:p>
          <a:p>
            <a:pPr marL="514350" indent="-514350">
              <a:buAutoNum type="arabicParenR"/>
            </a:pPr>
            <a:r>
              <a:rPr lang="en-US" altLang="zh-TW" sz="2600" dirty="0">
                <a:latin typeface="Arial" panose="020B0604020202020204" pitchFamily="34" charset="0"/>
                <a:cs typeface="Arial" panose="020B0604020202020204" pitchFamily="34" charset="0"/>
              </a:rPr>
              <a:t>R</a:t>
            </a:r>
            <a:r>
              <a:rPr lang="en-HK" altLang="zh-TW" sz="2600" dirty="0" err="1">
                <a:latin typeface="Arial" panose="020B0604020202020204" pitchFamily="34" charset="0"/>
                <a:cs typeface="Arial" panose="020B0604020202020204" pitchFamily="34" charset="0"/>
              </a:rPr>
              <a:t>iver</a:t>
            </a:r>
            <a:r>
              <a:rPr lang="en-HK" altLang="zh-TW" sz="2600" dirty="0">
                <a:latin typeface="Arial" panose="020B0604020202020204" pitchFamily="34" charset="0"/>
                <a:cs typeface="Arial" panose="020B0604020202020204" pitchFamily="34" charset="0"/>
              </a:rPr>
              <a:t> flows</a:t>
            </a:r>
            <a:r>
              <a:rPr lang="zh-TW" altLang="en-US" sz="2600" dirty="0">
                <a:latin typeface="Arial" panose="020B0604020202020204" pitchFamily="34" charset="0"/>
                <a:cs typeface="Arial" panose="020B0604020202020204" pitchFamily="34" charset="0"/>
              </a:rPr>
              <a:t> </a:t>
            </a:r>
            <a:r>
              <a:rPr lang="en-HK" altLang="zh-TW" sz="2600" dirty="0">
                <a:latin typeface="Arial" panose="020B0604020202020204" pitchFamily="34" charset="0"/>
                <a:cs typeface="Arial" panose="020B0604020202020204" pitchFamily="34" charset="0"/>
              </a:rPr>
              <a:t>in</a:t>
            </a:r>
            <a:r>
              <a:rPr lang="zh-TW" altLang="en-US" sz="2600" dirty="0">
                <a:latin typeface="Arial" panose="020B0604020202020204" pitchFamily="34" charset="0"/>
                <a:cs typeface="Arial" panose="020B0604020202020204" pitchFamily="34" charset="0"/>
              </a:rPr>
              <a:t> </a:t>
            </a:r>
            <a:r>
              <a:rPr lang="en-HK" altLang="zh-TW" sz="2600" dirty="0">
                <a:latin typeface="Arial" panose="020B0604020202020204" pitchFamily="34" charset="0"/>
                <a:cs typeface="Arial" panose="020B0604020202020204" pitchFamily="34" charset="0"/>
              </a:rPr>
              <a:t>North</a:t>
            </a:r>
            <a:r>
              <a:rPr lang="zh-TW" altLang="en-US" sz="2600" dirty="0">
                <a:latin typeface="Arial" panose="020B0604020202020204" pitchFamily="34" charset="0"/>
                <a:cs typeface="Arial" panose="020B0604020202020204" pitchFamily="34" charset="0"/>
              </a:rPr>
              <a:t> </a:t>
            </a:r>
            <a:r>
              <a:rPr lang="en-HK" altLang="zh-TW" sz="2600" dirty="0">
                <a:latin typeface="Arial" panose="020B0604020202020204" pitchFamily="34" charset="0"/>
                <a:cs typeface="Arial" panose="020B0604020202020204" pitchFamily="34" charset="0"/>
              </a:rPr>
              <a:t>China fluctuate dramatically between high and low flow seasons, causing severe floods. On the contrary, seasonal variations in river flows in South China are small and floods there normally rise and fall slowly.</a:t>
            </a:r>
          </a:p>
          <a:p>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514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BBF334-032D-4301-8B7C-36881D044613}"/>
              </a:ext>
            </a:extLst>
          </p:cNvPr>
          <p:cNvSpPr txBox="1"/>
          <p:nvPr/>
        </p:nvSpPr>
        <p:spPr>
          <a:xfrm>
            <a:off x="1292576" y="1028343"/>
            <a:ext cx="6217933" cy="4801314"/>
          </a:xfrm>
          <a:prstGeom prst="rect">
            <a:avLst/>
          </a:prstGeom>
          <a:noFill/>
        </p:spPr>
        <p:txBody>
          <a:bodyPr wrap="square" rtlCol="0">
            <a:spAutoFit/>
          </a:bodyPr>
          <a:lstStyle/>
          <a:p>
            <a:r>
              <a:rPr lang="en-US" altLang="zh-TW" sz="2800" dirty="0">
                <a:latin typeface="Arial" panose="020B0604020202020204" pitchFamily="34" charset="0"/>
                <a:cs typeface="Arial" panose="020B0604020202020204" pitchFamily="34" charset="0"/>
              </a:rPr>
              <a:t>3) The sediment content of the rivers   </a:t>
            </a:r>
          </a:p>
          <a:p>
            <a:r>
              <a:rPr lang="en-US" altLang="zh-TW" sz="2800" dirty="0">
                <a:latin typeface="Arial" panose="020B0604020202020204" pitchFamily="34" charset="0"/>
                <a:cs typeface="Arial" panose="020B0604020202020204" pitchFamily="34" charset="0"/>
              </a:rPr>
              <a:t>     in North China is much higher  </a:t>
            </a:r>
          </a:p>
          <a:p>
            <a:r>
              <a:rPr lang="en-US" altLang="zh-TW" sz="2800" dirty="0">
                <a:latin typeface="Arial" panose="020B0604020202020204" pitchFamily="34" charset="0"/>
                <a:cs typeface="Arial" panose="020B0604020202020204" pitchFamily="34" charset="0"/>
              </a:rPr>
              <a:t>     than that of rivers in South China, </a:t>
            </a:r>
          </a:p>
          <a:p>
            <a:r>
              <a:rPr lang="en-US" altLang="zh-TW" sz="2800" dirty="0">
                <a:latin typeface="Arial" panose="020B0604020202020204" pitchFamily="34" charset="0"/>
                <a:cs typeface="Arial" panose="020B0604020202020204" pitchFamily="34" charset="0"/>
              </a:rPr>
              <a:t>     e.g. the sediment content of  </a:t>
            </a:r>
          </a:p>
          <a:p>
            <a:r>
              <a:rPr lang="en-US" altLang="zh-TW" sz="2800" dirty="0">
                <a:latin typeface="Arial" panose="020B0604020202020204" pitchFamily="34" charset="0"/>
                <a:cs typeface="Arial" panose="020B0604020202020204" pitchFamily="34" charset="0"/>
              </a:rPr>
              <a:t>     Huang He is the highest in the </a:t>
            </a:r>
          </a:p>
          <a:p>
            <a:r>
              <a:rPr lang="en-US" altLang="zh-TW" sz="2800" dirty="0">
                <a:latin typeface="Arial" panose="020B0604020202020204" pitchFamily="34" charset="0"/>
                <a:cs typeface="Arial" panose="020B0604020202020204" pitchFamily="34" charset="0"/>
              </a:rPr>
              <a:t>     world, with an annual mean </a:t>
            </a:r>
          </a:p>
          <a:p>
            <a:r>
              <a:rPr lang="en-US" altLang="zh-TW" sz="2800" dirty="0">
                <a:latin typeface="Arial" panose="020B0604020202020204" pitchFamily="34" charset="0"/>
                <a:cs typeface="Arial" panose="020B0604020202020204" pitchFamily="34" charset="0"/>
              </a:rPr>
              <a:t>     sediment content of 37.7kg/m³.</a:t>
            </a:r>
          </a:p>
          <a:p>
            <a:r>
              <a:rPr lang="en-US" sz="2800" dirty="0">
                <a:latin typeface="Arial" panose="020B0604020202020204" pitchFamily="34" charset="0"/>
                <a:cs typeface="Arial" panose="020B0604020202020204" pitchFamily="34" charset="0"/>
              </a:rPr>
              <a:t>4) Rivers in North China often freeze </a:t>
            </a:r>
          </a:p>
          <a:p>
            <a:r>
              <a:rPr lang="en-US" sz="2800" dirty="0">
                <a:latin typeface="Arial" panose="020B0604020202020204" pitchFamily="34" charset="0"/>
                <a:cs typeface="Arial" panose="020B0604020202020204" pitchFamily="34" charset="0"/>
              </a:rPr>
              <a:t>    up in winter but this is not the case  </a:t>
            </a:r>
          </a:p>
          <a:p>
            <a:r>
              <a:rPr lang="en-US" sz="2800" dirty="0">
                <a:latin typeface="Arial" panose="020B0604020202020204" pitchFamily="34" charset="0"/>
                <a:cs typeface="Arial" panose="020B0604020202020204" pitchFamily="34" charset="0"/>
              </a:rPr>
              <a:t>    for rivers in South China.</a:t>
            </a:r>
          </a:p>
          <a:p>
            <a:pPr marL="457200" indent="-457200">
              <a:buFont typeface="Arial" panose="020B0604020202020204" pitchFamily="34" charset="0"/>
              <a:buChar char="•"/>
            </a:pP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11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22ADF2-4FCD-4145-8C7A-B2DE0F999B40}"/>
              </a:ext>
            </a:extLst>
          </p:cNvPr>
          <p:cNvSpPr txBox="1"/>
          <p:nvPr/>
        </p:nvSpPr>
        <p:spPr>
          <a:xfrm>
            <a:off x="540570" y="117196"/>
            <a:ext cx="7989901" cy="6894195"/>
          </a:xfrm>
          <a:prstGeom prst="rect">
            <a:avLst/>
          </a:prstGeom>
          <a:noFill/>
        </p:spPr>
        <p:txBody>
          <a:bodyPr wrap="square" rtlCol="0">
            <a:spAutoFit/>
          </a:bodyPr>
          <a:lstStyle/>
          <a:p>
            <a:pPr marL="457200" indent="-457200">
              <a:buFont typeface="Arial" panose="020B0604020202020204" pitchFamily="34" charset="0"/>
              <a:buChar char="•"/>
            </a:pPr>
            <a:r>
              <a:rPr lang="en-US" altLang="zh-TW" sz="2600" dirty="0">
                <a:latin typeface="Arial" panose="020B0604020202020204" pitchFamily="34" charset="0"/>
                <a:cs typeface="Arial" panose="020B0604020202020204" pitchFamily="34" charset="0"/>
              </a:rPr>
              <a:t>R</a:t>
            </a:r>
            <a:r>
              <a:rPr lang="en-US" sz="2600" dirty="0">
                <a:latin typeface="Arial" panose="020B0604020202020204" pitchFamily="34" charset="0"/>
                <a:cs typeface="Arial" panose="020B0604020202020204" pitchFamily="34" charset="0"/>
              </a:rPr>
              <a:t>ivers in the </a:t>
            </a:r>
            <a:r>
              <a:rPr lang="en-US" sz="2600" dirty="0" smtClean="0">
                <a:latin typeface="Arial" panose="020B0604020202020204" pitchFamily="34" charset="0"/>
                <a:cs typeface="Arial" panose="020B0604020202020204" pitchFamily="34" charset="0"/>
              </a:rPr>
              <a:t>northeastern part of our country </a:t>
            </a:r>
            <a:r>
              <a:rPr lang="en-US" sz="2600" dirty="0">
                <a:latin typeface="Arial" panose="020B0604020202020204" pitchFamily="34" charset="0"/>
                <a:cs typeface="Arial" panose="020B0604020202020204" pitchFamily="34" charset="0"/>
              </a:rPr>
              <a:t>are different from the rivers in the South and North China. Their water volume is higher than rivers of North China, but it is not as high as rivers in South China. In addition, both the rivers in Northeast and South China have less sands / sediment content.</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The humus content in the river water in </a:t>
            </a:r>
            <a:r>
              <a:rPr lang="en-US" sz="2600" dirty="0" smtClean="0">
                <a:latin typeface="Arial" panose="020B0604020202020204" pitchFamily="34" charset="0"/>
                <a:cs typeface="Arial" panose="020B0604020202020204" pitchFamily="34" charset="0"/>
              </a:rPr>
              <a:t>the northeastern part of our country </a:t>
            </a:r>
            <a:r>
              <a:rPr lang="en-US" sz="2600" dirty="0">
                <a:latin typeface="Arial" panose="020B0604020202020204" pitchFamily="34" charset="0"/>
                <a:cs typeface="Arial" panose="020B0604020202020204" pitchFamily="34" charset="0"/>
              </a:rPr>
              <a:t>is generally very high, and the water color is darker. Therefore, names of rivers in the northeastern part of our country is generally very high, and the water color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include "black dragon" and "duck green“.</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Freezing can be found in both the rivers of </a:t>
            </a:r>
            <a:r>
              <a:rPr lang="en-US" sz="2600" dirty="0" smtClean="0">
                <a:latin typeface="Arial" panose="020B0604020202020204" pitchFamily="34" charset="0"/>
                <a:cs typeface="Arial" panose="020B0604020202020204" pitchFamily="34" charset="0"/>
              </a:rPr>
              <a:t>the northeastern part </a:t>
            </a:r>
            <a:r>
              <a:rPr lang="en-US" sz="2600" dirty="0">
                <a:latin typeface="Arial" panose="020B0604020202020204" pitchFamily="34" charset="0"/>
                <a:cs typeface="Arial" panose="020B0604020202020204" pitchFamily="34" charset="0"/>
              </a:rPr>
              <a:t>and North China.</a:t>
            </a:r>
          </a:p>
          <a:p>
            <a:pPr marL="457200" indent="-457200">
              <a:buFont typeface="Arial" panose="020B0604020202020204" pitchFamily="34" charset="0"/>
              <a:buChar char="•"/>
            </a:pP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50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26C-50D6-4A52-B8C9-7D18CBFE6264}"/>
              </a:ext>
            </a:extLst>
          </p:cNvPr>
          <p:cNvSpPr>
            <a:spLocks noGrp="1"/>
          </p:cNvSpPr>
          <p:nvPr>
            <p:ph type="title"/>
          </p:nvPr>
        </p:nvSpPr>
        <p:spPr>
          <a:xfrm>
            <a:off x="83128" y="281341"/>
            <a:ext cx="8670174" cy="652867"/>
          </a:xfrm>
        </p:spPr>
        <p:txBody>
          <a:bodyPr>
            <a:normAutofit fontScale="90000"/>
          </a:bodyPr>
          <a:lstStyle/>
          <a:p>
            <a:r>
              <a:rPr lang="en-HK" altLang="zh-TW" b="1" u="sng" dirty="0"/>
              <a:t>Characteristics of rivers in </a:t>
            </a:r>
            <a:r>
              <a:rPr lang="en-HK" altLang="zh-TW" b="1" u="sng" dirty="0" smtClean="0"/>
              <a:t>our country</a:t>
            </a:r>
            <a:endParaRPr lang="en-HK" b="1" u="sng" dirty="0"/>
          </a:p>
        </p:txBody>
      </p:sp>
      <p:sp>
        <p:nvSpPr>
          <p:cNvPr id="4" name="TextBox 3">
            <a:extLst>
              <a:ext uri="{FF2B5EF4-FFF2-40B4-BE49-F238E27FC236}">
                <a16:creationId xmlns:a16="http://schemas.microsoft.com/office/drawing/2014/main" id="{B38B6FF4-B675-4E5F-8D63-344BBC77E398}"/>
              </a:ext>
            </a:extLst>
          </p:cNvPr>
          <p:cNvSpPr txBox="1"/>
          <p:nvPr/>
        </p:nvSpPr>
        <p:spPr>
          <a:xfrm>
            <a:off x="533400" y="1205492"/>
            <a:ext cx="8387998" cy="5693866"/>
          </a:xfrm>
          <a:prstGeom prst="rect">
            <a:avLst/>
          </a:prstGeom>
          <a:noFill/>
        </p:spPr>
        <p:txBody>
          <a:bodyPr wrap="square" rtlCol="0">
            <a:spAutoFit/>
          </a:bodyPr>
          <a:lstStyle/>
          <a:p>
            <a:pPr marL="342900" indent="-342900">
              <a:buFont typeface="Arial" panose="020B0604020202020204" pitchFamily="34" charset="0"/>
              <a:buChar char="•"/>
            </a:pPr>
            <a:r>
              <a:rPr lang="en-HK" altLang="zh-TW" sz="2400" dirty="0">
                <a:latin typeface="Arial" panose="020B0604020202020204" pitchFamily="34" charset="0"/>
                <a:cs typeface="Arial" panose="020B0604020202020204" pitchFamily="34" charset="0"/>
              </a:rPr>
              <a:t>O</a:t>
            </a:r>
            <a:r>
              <a:rPr lang="en-HK" altLang="zh-TW" sz="2400" dirty="0" smtClean="0">
                <a:latin typeface="Arial" panose="020B0604020202020204" pitchFamily="34" charset="0"/>
                <a:cs typeface="Arial" panose="020B0604020202020204" pitchFamily="34" charset="0"/>
              </a:rPr>
              <a:t>ur country has many </a:t>
            </a:r>
            <a:r>
              <a:rPr lang="en-HK" altLang="zh-TW" sz="2400" dirty="0">
                <a:latin typeface="Arial" panose="020B0604020202020204" pitchFamily="34" charset="0"/>
                <a:cs typeface="Arial" panose="020B0604020202020204" pitchFamily="34" charset="0"/>
              </a:rPr>
              <a:t>rivers and lakes.</a:t>
            </a:r>
          </a:p>
          <a:p>
            <a:pPr marL="342900" indent="-342900">
              <a:buFont typeface="Arial" panose="020B0604020202020204" pitchFamily="34" charset="0"/>
              <a:buChar char="•"/>
            </a:pPr>
            <a:r>
              <a:rPr lang="en-US" altLang="zh-TW" sz="2400" dirty="0">
                <a:latin typeface="Arial" panose="020B0604020202020204" pitchFamily="34" charset="0"/>
                <a:cs typeface="Arial" panose="020B0604020202020204" pitchFamily="34" charset="0"/>
              </a:rPr>
              <a:t>Two prominent features of the rivers in </a:t>
            </a:r>
            <a:r>
              <a:rPr lang="en-US" altLang="zh-TW" sz="2400" dirty="0" smtClean="0">
                <a:latin typeface="Arial" panose="020B0604020202020204" pitchFamily="34" charset="0"/>
                <a:cs typeface="Arial" panose="020B0604020202020204" pitchFamily="34" charset="0"/>
              </a:rPr>
              <a:t>our country </a:t>
            </a:r>
            <a:r>
              <a:rPr lang="en-US" altLang="zh-TW" sz="2400" dirty="0">
                <a:latin typeface="Arial" panose="020B0604020202020204" pitchFamily="34" charset="0"/>
                <a:cs typeface="Arial" panose="020B0604020202020204" pitchFamily="34" charset="0"/>
              </a:rPr>
              <a:t>are their </a:t>
            </a:r>
            <a:r>
              <a:rPr lang="en-US" altLang="zh-TW" sz="2400" b="1" dirty="0">
                <a:latin typeface="Arial" panose="020B0604020202020204" pitchFamily="34" charset="0"/>
                <a:cs typeface="Arial" panose="020B0604020202020204" pitchFamily="34" charset="0"/>
              </a:rPr>
              <a:t>large number </a:t>
            </a:r>
            <a:r>
              <a:rPr lang="en-US" altLang="zh-TW" sz="2400" dirty="0">
                <a:latin typeface="Arial" panose="020B0604020202020204" pitchFamily="34" charset="0"/>
                <a:cs typeface="Arial" panose="020B0604020202020204" pitchFamily="34" charset="0"/>
              </a:rPr>
              <a:t>and the </a:t>
            </a:r>
            <a:r>
              <a:rPr lang="en-US" altLang="zh-TW" sz="2400" b="1" dirty="0">
                <a:latin typeface="Arial" panose="020B0604020202020204" pitchFamily="34" charset="0"/>
                <a:cs typeface="Arial" panose="020B0604020202020204" pitchFamily="34" charset="0"/>
              </a:rPr>
              <a:t>long distances over which they flow</a:t>
            </a:r>
            <a:r>
              <a:rPr lang="en-US" altLang="zh-TW"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There are tens of thousands of </a:t>
            </a:r>
            <a:r>
              <a:rPr lang="en-US" sz="2400" dirty="0" smtClean="0">
                <a:latin typeface="Arial" panose="020B0604020202020204" pitchFamily="34" charset="0"/>
                <a:cs typeface="Arial" panose="020B0604020202020204" pitchFamily="34" charset="0"/>
              </a:rPr>
              <a:t>rivers, </a:t>
            </a:r>
            <a:r>
              <a:rPr lang="en-US" sz="2400" dirty="0">
                <a:latin typeface="Arial" panose="020B0604020202020204" pitchFamily="34" charset="0"/>
                <a:cs typeface="Arial" panose="020B0604020202020204" pitchFamily="34" charset="0"/>
              </a:rPr>
              <a:t>with a total length of 420,000km, of which there are more than 20 rivers with more than 1,000km in length.</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There are more than 50,000 rivers with drainage area over 100km</a:t>
            </a:r>
            <a:r>
              <a:rPr lang="en-US" sz="2400" dirty="0">
                <a:latin typeface="Verdana Pro" panose="020B0604030504040204" pitchFamily="34" charset="0"/>
                <a:cs typeface="Arial" panose="020B0604020202020204" pitchFamily="34" charset="0"/>
              </a:rPr>
              <a:t>²</a:t>
            </a:r>
            <a:r>
              <a:rPr lang="en-US" sz="2400" dirty="0">
                <a:latin typeface="Arial" panose="020B0604020202020204" pitchFamily="34" charset="0"/>
                <a:cs typeface="Arial" panose="020B0604020202020204" pitchFamily="34" charset="0"/>
              </a:rPr>
              <a:t>, more than 1,580 rivers with drainage area over 1,000 km², and 79 rivers with drainage area over </a:t>
            </a:r>
            <a:r>
              <a:rPr lang="en-US" sz="2400" dirty="0" smtClean="0">
                <a:latin typeface="Arial" panose="020B0604020202020204" pitchFamily="34" charset="0"/>
                <a:cs typeface="Arial" panose="020B0604020202020204" pitchFamily="34" charset="0"/>
              </a:rPr>
              <a:t>10,000km</a:t>
            </a:r>
            <a:r>
              <a:rPr lang="en-US" sz="2400" dirty="0" smtClean="0">
                <a:latin typeface="Verdana Pro" panose="020B0604030504040204" pitchFamily="34" charset="0"/>
                <a:cs typeface="Arial" panose="020B0604020202020204" pitchFamily="34" charset="0"/>
              </a:rPr>
              <a:t>².</a:t>
            </a:r>
            <a:endParaRPr lang="en-US" sz="2400" dirty="0">
              <a:latin typeface="Verdana Pro" panose="020B060403050404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Among the longest rivers in the world, Chang Jiang  (6,300 km) and Huang He (5,464 km) rank third and fifth, respectively.</a:t>
            </a:r>
          </a:p>
          <a:p>
            <a:pPr marL="342900" indent="-3429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02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7889F-8097-4F15-BB3D-6F025D65BA7B}"/>
              </a:ext>
            </a:extLst>
          </p:cNvPr>
          <p:cNvSpPr txBox="1"/>
          <p:nvPr/>
        </p:nvSpPr>
        <p:spPr>
          <a:xfrm>
            <a:off x="378001" y="1098960"/>
            <a:ext cx="8387998" cy="4893647"/>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In addition, </a:t>
            </a:r>
            <a:r>
              <a:rPr lang="en-US" sz="2600" dirty="0" err="1" smtClean="0">
                <a:latin typeface="Arial" panose="020B0604020202020204" pitchFamily="34" charset="0"/>
                <a:cs typeface="Arial" panose="020B0604020202020204" pitchFamily="34" charset="0"/>
              </a:rPr>
              <a:t>Lancang</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River and Heilongjiang River are also among the ten longest rivers in the world.</a:t>
            </a:r>
          </a:p>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The average annual total runoff of rivers in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is 2,711.5 billion m</a:t>
            </a:r>
            <a:r>
              <a:rPr lang="en-US" sz="2600" dirty="0">
                <a:latin typeface="Verdana Pro" panose="020B0604030504040204" pitchFamily="34" charset="0"/>
                <a:cs typeface="Arial" panose="020B0604020202020204" pitchFamily="34" charset="0"/>
              </a:rPr>
              <a:t>³</a:t>
            </a:r>
            <a:r>
              <a:rPr lang="en-US" sz="2600" dirty="0">
                <a:latin typeface="Arial" panose="020B0604020202020204" pitchFamily="34" charset="0"/>
                <a:cs typeface="Arial" panose="020B0604020202020204" pitchFamily="34" charset="0"/>
              </a:rPr>
              <a:t>, accounting for 5.8% of the global river runoff and is ranking sixth in the world.</a:t>
            </a:r>
          </a:p>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Although rivers in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are abundant in water volume, their water volume varies over the year with seasons and is prone to </a:t>
            </a:r>
            <a:r>
              <a:rPr lang="en-US" sz="2600" b="1" dirty="0">
                <a:latin typeface="Arial" panose="020B0604020202020204" pitchFamily="34" charset="0"/>
                <a:cs typeface="Arial" panose="020B0604020202020204" pitchFamily="34" charset="0"/>
              </a:rPr>
              <a:t>flooding in summer</a:t>
            </a:r>
            <a:r>
              <a:rPr lang="en-US" sz="26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In addition, the general trend of river runoff </a:t>
            </a:r>
            <a:r>
              <a:rPr lang="en-US" sz="2600" dirty="0" smtClean="0">
                <a:latin typeface="Arial" panose="020B0604020202020204" pitchFamily="34" charset="0"/>
                <a:cs typeface="Arial" panose="020B0604020202020204" pitchFamily="34" charset="0"/>
              </a:rPr>
              <a:t>is </a:t>
            </a:r>
            <a:r>
              <a:rPr lang="en-US" sz="2600" b="1" dirty="0">
                <a:latin typeface="Arial" panose="020B0604020202020204" pitchFamily="34" charset="0"/>
                <a:cs typeface="Arial" panose="020B0604020202020204" pitchFamily="34" charset="0"/>
              </a:rPr>
              <a:t>decreasing from the southeast coast to the northwest inland</a:t>
            </a:r>
            <a:r>
              <a:rPr lang="en-US" sz="2600" dirty="0">
                <a:latin typeface="Arial" panose="020B0604020202020204" pitchFamily="34" charset="0"/>
                <a:cs typeface="Arial" panose="020B0604020202020204" pitchFamily="34" charset="0"/>
              </a:rPr>
              <a:t>.</a:t>
            </a: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51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CF0E7E-ED39-403B-9141-F967FC5881FC}"/>
              </a:ext>
            </a:extLst>
          </p:cNvPr>
          <p:cNvSpPr txBox="1"/>
          <p:nvPr/>
        </p:nvSpPr>
        <p:spPr>
          <a:xfrm>
            <a:off x="875151" y="1173353"/>
            <a:ext cx="7842721" cy="4893647"/>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According to factors such as precipitation and runoff,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can be divided into five regions (Figure 1):</a:t>
            </a:r>
          </a:p>
          <a:p>
            <a:pPr marL="514350" indent="-514350">
              <a:buAutoNum type="arabicParenR"/>
            </a:pPr>
            <a:r>
              <a:rPr lang="en-US" sz="2600" b="1" dirty="0">
                <a:latin typeface="Arial" panose="020B0604020202020204" pitchFamily="34" charset="0"/>
                <a:cs typeface="Arial" panose="020B0604020202020204" pitchFamily="34" charset="0"/>
              </a:rPr>
              <a:t>Abundant zone</a:t>
            </a:r>
            <a:r>
              <a:rPr lang="en-US" sz="2600" dirty="0">
                <a:latin typeface="Arial" panose="020B0604020202020204" pitchFamily="34" charset="0"/>
                <a:cs typeface="Arial" panose="020B0604020202020204" pitchFamily="34" charset="0"/>
              </a:rPr>
              <a:t>: Annual precipitation of this zone is more than 1,600mm and annual runoff depth is greater than 900mm</a:t>
            </a:r>
          </a:p>
          <a:p>
            <a:pPr marL="514350" indent="-514350">
              <a:buAutoNum type="arabicParenR"/>
            </a:pPr>
            <a:r>
              <a:rPr lang="en-HK" sz="2600" b="1" dirty="0">
                <a:latin typeface="Arial" panose="020B0604020202020204" pitchFamily="34" charset="0"/>
                <a:cs typeface="Arial" panose="020B0604020202020204" pitchFamily="34" charset="0"/>
              </a:rPr>
              <a:t>Relatively abundant zone</a:t>
            </a:r>
            <a:r>
              <a:rPr lang="en-HK"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Annual precipitation of this zone is about 800-1,600mm with annual runoff depth of about 200-900mm</a:t>
            </a:r>
            <a:endParaRPr lang="en-HK" sz="2600" dirty="0">
              <a:latin typeface="Arial" panose="020B0604020202020204" pitchFamily="34" charset="0"/>
              <a:cs typeface="Arial" panose="020B0604020202020204" pitchFamily="34" charset="0"/>
            </a:endParaRPr>
          </a:p>
          <a:p>
            <a:pPr marL="514350" indent="-514350">
              <a:buAutoNum type="arabicParenR"/>
            </a:pPr>
            <a:r>
              <a:rPr lang="en-HK" sz="2600" b="1" dirty="0">
                <a:latin typeface="Arial" panose="020B0604020202020204" pitchFamily="34" charset="0"/>
                <a:cs typeface="Arial" panose="020B0604020202020204" pitchFamily="34" charset="0"/>
              </a:rPr>
              <a:t>Intermediate zone</a:t>
            </a:r>
            <a:r>
              <a:rPr lang="en-HK"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Annual precipitation of this zone is about 400-800mm with annual runoff depth of about 50-200mm. </a:t>
            </a: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58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FA526A4-7677-4E0D-B424-4AE7893953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76754" y="4016782"/>
            <a:ext cx="2392607" cy="1568629"/>
          </a:xfrm>
          <a:prstGeom prst="rect">
            <a:avLst/>
          </a:prstGeom>
        </p:spPr>
      </p:pic>
      <p:sp>
        <p:nvSpPr>
          <p:cNvPr id="5" name="Speech Bubble: Rectangle with Corners Rounded 4">
            <a:extLst>
              <a:ext uri="{FF2B5EF4-FFF2-40B4-BE49-F238E27FC236}">
                <a16:creationId xmlns:a16="http://schemas.microsoft.com/office/drawing/2014/main" id="{04A5617D-66A2-44F5-B3B1-F1A664D17498}"/>
              </a:ext>
            </a:extLst>
          </p:cNvPr>
          <p:cNvSpPr/>
          <p:nvPr/>
        </p:nvSpPr>
        <p:spPr>
          <a:xfrm>
            <a:off x="4286460" y="3429000"/>
            <a:ext cx="4520188" cy="2914095"/>
          </a:xfrm>
          <a:prstGeom prst="wedgeRoundRectCallout">
            <a:avLst>
              <a:gd name="adj1" fmla="val -71984"/>
              <a:gd name="adj2" fmla="val -916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rPr>
              <a:t>According to Figure 1</a:t>
            </a:r>
            <a:r>
              <a:rPr lang="en-US" altLang="zh-TW" sz="2800">
                <a:solidFill>
                  <a:schemeClr val="tx1"/>
                </a:solidFill>
              </a:rPr>
              <a:t>, </a:t>
            </a:r>
            <a:r>
              <a:rPr lang="en-US" altLang="zh-TW" sz="2800" smtClean="0">
                <a:solidFill>
                  <a:schemeClr val="tx1"/>
                </a:solidFill>
              </a:rPr>
              <a:t>describe </a:t>
            </a:r>
            <a:r>
              <a:rPr lang="en-US" altLang="zh-TW" sz="2800" dirty="0">
                <a:solidFill>
                  <a:schemeClr val="tx1"/>
                </a:solidFill>
              </a:rPr>
              <a:t>the distribution pattern of the five zones of </a:t>
            </a:r>
            <a:r>
              <a:rPr lang="en-US" altLang="zh-TW" sz="2800" dirty="0" smtClean="0">
                <a:solidFill>
                  <a:schemeClr val="tx1"/>
                </a:solidFill>
              </a:rPr>
              <a:t>our country </a:t>
            </a:r>
            <a:r>
              <a:rPr lang="en-US" altLang="zh-TW" sz="2800" dirty="0">
                <a:solidFill>
                  <a:schemeClr val="tx1"/>
                </a:solidFill>
              </a:rPr>
              <a:t>classified by factors such as precipitation and runoff </a:t>
            </a:r>
            <a:endParaRPr lang="en-HK" sz="2800" dirty="0">
              <a:solidFill>
                <a:schemeClr val="tx1"/>
              </a:solidFill>
            </a:endParaRPr>
          </a:p>
        </p:txBody>
      </p:sp>
      <p:sp>
        <p:nvSpPr>
          <p:cNvPr id="6" name="TextBox 5">
            <a:extLst>
              <a:ext uri="{FF2B5EF4-FFF2-40B4-BE49-F238E27FC236}">
                <a16:creationId xmlns:a16="http://schemas.microsoft.com/office/drawing/2014/main" id="{DBEE1480-6E43-45AA-8536-3FE1D65D0F9A}"/>
              </a:ext>
            </a:extLst>
          </p:cNvPr>
          <p:cNvSpPr txBox="1"/>
          <p:nvPr/>
        </p:nvSpPr>
        <p:spPr>
          <a:xfrm>
            <a:off x="1176754" y="628345"/>
            <a:ext cx="7135078" cy="2492990"/>
          </a:xfrm>
          <a:prstGeom prst="rect">
            <a:avLst/>
          </a:prstGeom>
          <a:noFill/>
        </p:spPr>
        <p:txBody>
          <a:bodyPr wrap="square" rtlCol="0">
            <a:spAutoFit/>
          </a:bodyPr>
          <a:lstStyle/>
          <a:p>
            <a:r>
              <a:rPr lang="en-HK" sz="2600" b="1" dirty="0">
                <a:latin typeface="Arial" panose="020B0604020202020204" pitchFamily="34" charset="0"/>
                <a:cs typeface="Arial" panose="020B0604020202020204" pitchFamily="34" charset="0"/>
              </a:rPr>
              <a:t>4) Shortage zone</a:t>
            </a:r>
            <a:r>
              <a:rPr lang="en-HK"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Annual precipitation of this zone is about 200-400mm with annual runoff depth of about 10-50mm</a:t>
            </a:r>
            <a:endParaRPr lang="en-HK" sz="2600" dirty="0">
              <a:latin typeface="Arial" panose="020B0604020202020204" pitchFamily="34" charset="0"/>
              <a:cs typeface="Arial" panose="020B0604020202020204" pitchFamily="34" charset="0"/>
            </a:endParaRPr>
          </a:p>
          <a:p>
            <a:r>
              <a:rPr lang="en-HK" sz="2600" b="1" dirty="0">
                <a:latin typeface="Arial" panose="020B0604020202020204" pitchFamily="34" charset="0"/>
                <a:cs typeface="Arial" panose="020B0604020202020204" pitchFamily="34" charset="0"/>
              </a:rPr>
              <a:t>5) Deficit zone</a:t>
            </a:r>
            <a:r>
              <a:rPr lang="en-HK"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Annual precipitation of this zone is less than 200mm with annual runoff depth of less than 10mm. </a:t>
            </a: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41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94C546-2DE8-DC4C-A5D9-1DD94DD2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508" y="4553931"/>
            <a:ext cx="663889" cy="879204"/>
          </a:xfrm>
          <a:prstGeom prst="rect">
            <a:avLst/>
          </a:prstGeom>
        </p:spPr>
      </p:pic>
      <p:grpSp>
        <p:nvGrpSpPr>
          <p:cNvPr id="7" name="群組 6"/>
          <p:cNvGrpSpPr/>
          <p:nvPr/>
        </p:nvGrpSpPr>
        <p:grpSpPr>
          <a:xfrm>
            <a:off x="1291638" y="207818"/>
            <a:ext cx="7038585" cy="5394447"/>
            <a:chOff x="1291638" y="207818"/>
            <a:chExt cx="7038585" cy="5394447"/>
          </a:xfrm>
        </p:grpSpPr>
        <p:pic>
          <p:nvPicPr>
            <p:cNvPr id="8" name="圖片 7"/>
            <p:cNvPicPr>
              <a:picLocks noChangeAspect="1"/>
            </p:cNvPicPr>
            <p:nvPr/>
          </p:nvPicPr>
          <p:blipFill rotWithShape="1">
            <a:blip r:embed="rId3" cstate="hqprint">
              <a:extLst>
                <a:ext uri="{28A0092B-C50C-407E-A947-70E740481C1C}">
                  <a14:useLocalDpi xmlns:a14="http://schemas.microsoft.com/office/drawing/2010/main" val="0"/>
                </a:ext>
              </a:extLst>
            </a:blip>
            <a:srcRect t="14425" b="31394"/>
            <a:stretch/>
          </p:blipFill>
          <p:spPr>
            <a:xfrm>
              <a:off x="1291638" y="207818"/>
              <a:ext cx="7038585" cy="5394447"/>
            </a:xfrm>
            <a:prstGeom prst="rect">
              <a:avLst/>
            </a:prstGeom>
          </p:spPr>
        </p:pic>
        <p:sp>
          <p:nvSpPr>
            <p:cNvPr id="9" name="TextBox 3">
              <a:extLst>
                <a:ext uri="{FF2B5EF4-FFF2-40B4-BE49-F238E27FC236}">
                  <a16:creationId xmlns:a16="http://schemas.microsoft.com/office/drawing/2014/main" id="{510B170B-8A95-E54B-A684-5F155B14B123}"/>
                </a:ext>
              </a:extLst>
            </p:cNvPr>
            <p:cNvSpPr txBox="1"/>
            <p:nvPr/>
          </p:nvSpPr>
          <p:spPr>
            <a:xfrm>
              <a:off x="1498430" y="5079046"/>
              <a:ext cx="2300486"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t>
              </a:r>
              <a:r>
                <a:rPr lang="en-US" altLang="zh-TW" sz="1400" dirty="0" smtClean="0">
                  <a:latin typeface="Times New Roman" panose="02020603050405020304" pitchFamily="18" charset="0"/>
                  <a:cs typeface="Times New Roman" panose="02020603050405020304" pitchFamily="18" charset="0"/>
                </a:rPr>
                <a:t>No data for Nan Hai Islands</a:t>
              </a:r>
              <a:endParaRPr lang="en-US" sz="1400"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2026888" y="3617108"/>
              <a:ext cx="2428734" cy="1769715"/>
            </a:xfrm>
            <a:prstGeom prst="rect">
              <a:avLst/>
            </a:prstGeom>
            <a:noFill/>
          </p:spPr>
          <p:txBody>
            <a:bodyPr wrap="square" rtlCol="0">
              <a:spAutoFit/>
            </a:bodyPr>
            <a:lstStyle/>
            <a:p>
              <a:pPr>
                <a:spcAft>
                  <a:spcPts val="600"/>
                </a:spcAft>
              </a:pPr>
              <a:r>
                <a:rPr lang="en-US" altLang="zh-TW" sz="1400" dirty="0" smtClean="0">
                  <a:latin typeface="Times New Roman" panose="02020603050405020304" pitchFamily="18" charset="0"/>
                  <a:ea typeface="細明體" panose="02020509000000000000" pitchFamily="49" charset="-120"/>
                  <a:cs typeface="Times New Roman" panose="02020603050405020304" pitchFamily="18" charset="0"/>
                </a:rPr>
                <a:t>Abundant Zone</a:t>
              </a:r>
            </a:p>
            <a:p>
              <a:pPr>
                <a:spcAft>
                  <a:spcPts val="600"/>
                </a:spcAft>
              </a:pPr>
              <a:r>
                <a:rPr lang="en-US" altLang="zh-TW" sz="1400" dirty="0" smtClean="0">
                  <a:latin typeface="Times New Roman" panose="02020603050405020304" pitchFamily="18" charset="0"/>
                  <a:ea typeface="細明體" panose="02020509000000000000" pitchFamily="49" charset="-120"/>
                  <a:cs typeface="Times New Roman" panose="02020603050405020304" pitchFamily="18" charset="0"/>
                </a:rPr>
                <a:t>Relatively Abundant Zone</a:t>
              </a:r>
            </a:p>
            <a:p>
              <a:pPr>
                <a:spcAft>
                  <a:spcPts val="600"/>
                </a:spcAft>
              </a:pPr>
              <a:r>
                <a:rPr lang="en-US" altLang="zh-TW" sz="1400" dirty="0" smtClean="0">
                  <a:latin typeface="Times New Roman" panose="02020603050405020304" pitchFamily="18" charset="0"/>
                  <a:ea typeface="細明體" panose="02020509000000000000" pitchFamily="49" charset="-120"/>
                  <a:cs typeface="Times New Roman" panose="02020603050405020304" pitchFamily="18" charset="0"/>
                </a:rPr>
                <a:t>Intermediate Zone</a:t>
              </a:r>
            </a:p>
            <a:p>
              <a:pPr>
                <a:spcAft>
                  <a:spcPts val="600"/>
                </a:spcAft>
              </a:pPr>
              <a:r>
                <a:rPr lang="en-US" altLang="zh-TW" sz="1400" dirty="0" smtClean="0">
                  <a:latin typeface="Times New Roman" panose="02020603050405020304" pitchFamily="18" charset="0"/>
                  <a:ea typeface="細明體" panose="02020509000000000000" pitchFamily="49" charset="-120"/>
                  <a:cs typeface="Times New Roman" panose="02020603050405020304" pitchFamily="18" charset="0"/>
                </a:rPr>
                <a:t>Shortage Zone</a:t>
              </a:r>
            </a:p>
            <a:p>
              <a:pPr>
                <a:spcAft>
                  <a:spcPts val="600"/>
                </a:spcAft>
              </a:pPr>
              <a:r>
                <a:rPr lang="en-US" altLang="zh-TW" sz="1400" dirty="0" smtClean="0">
                  <a:latin typeface="Times New Roman" panose="02020603050405020304" pitchFamily="18" charset="0"/>
                  <a:ea typeface="細明體" panose="02020509000000000000" pitchFamily="49" charset="-120"/>
                  <a:cs typeface="Times New Roman" panose="02020603050405020304" pitchFamily="18" charset="0"/>
                </a:rPr>
                <a:t>Deficit Zone</a:t>
              </a:r>
            </a:p>
            <a:p>
              <a:endParaRPr lang="en-US" sz="1400" dirty="0">
                <a:latin typeface="細明體" panose="02020509000000000000" pitchFamily="49" charset="-120"/>
                <a:ea typeface="細明體" panose="02020509000000000000" pitchFamily="49" charset="-120"/>
              </a:endParaRPr>
            </a:p>
          </p:txBody>
        </p:sp>
        <p:sp>
          <p:nvSpPr>
            <p:cNvPr id="11" name="文字方塊 10"/>
            <p:cNvSpPr txBox="1"/>
            <p:nvPr/>
          </p:nvSpPr>
          <p:spPr>
            <a:xfrm>
              <a:off x="4375265" y="2489542"/>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Lanzhou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2" name="文字方塊 11"/>
            <p:cNvSpPr txBox="1"/>
            <p:nvPr/>
          </p:nvSpPr>
          <p:spPr>
            <a:xfrm>
              <a:off x="3153295" y="3172526"/>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Lhasa</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3" name="文字方塊 12"/>
            <p:cNvSpPr txBox="1"/>
            <p:nvPr/>
          </p:nvSpPr>
          <p:spPr>
            <a:xfrm>
              <a:off x="6652953" y="925483"/>
              <a:ext cx="1022466" cy="276999"/>
            </a:xfrm>
            <a:prstGeom prst="rect">
              <a:avLst/>
            </a:prstGeom>
            <a:noFill/>
          </p:spPr>
          <p:txBody>
            <a:bodyPr wrap="square" rtlCol="0">
              <a:spAutoFit/>
            </a:bodyPr>
            <a:lstStyle/>
            <a:p>
              <a:r>
                <a:rPr lang="en-US" altLang="zh-TW" sz="1200" dirty="0" smtClean="0">
                  <a:latin typeface="Times New Roman" panose="02020603050405020304" pitchFamily="18" charset="0"/>
                  <a:ea typeface="細明體" panose="02020509000000000000" pitchFamily="49" charset="-120"/>
                  <a:cs typeface="Times New Roman" panose="02020603050405020304" pitchFamily="18" charset="0"/>
                </a:rPr>
                <a:t>Harbin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4" name="文字方塊 13"/>
            <p:cNvSpPr txBox="1"/>
            <p:nvPr/>
          </p:nvSpPr>
          <p:spPr>
            <a:xfrm>
              <a:off x="6454608" y="1541278"/>
              <a:ext cx="1022466" cy="276999"/>
            </a:xfrm>
            <a:prstGeom prst="rect">
              <a:avLst/>
            </a:prstGeom>
            <a:noFill/>
          </p:spPr>
          <p:txBody>
            <a:bodyPr wrap="square" rtlCol="0">
              <a:spAutoFit/>
            </a:bodyPr>
            <a:lstStyle/>
            <a:p>
              <a:r>
                <a:rPr lang="en-US" altLang="zh-TW" sz="1200" dirty="0" smtClean="0">
                  <a:latin typeface="Times New Roman" panose="02020603050405020304" pitchFamily="18" charset="0"/>
                  <a:ea typeface="細明體" panose="02020509000000000000" pitchFamily="49" charset="-120"/>
                  <a:cs typeface="Times New Roman" panose="02020603050405020304" pitchFamily="18" charset="0"/>
                </a:rPr>
                <a:t>Shenyang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5" name="文字方塊 14"/>
            <p:cNvSpPr txBox="1"/>
            <p:nvPr/>
          </p:nvSpPr>
          <p:spPr>
            <a:xfrm>
              <a:off x="5771803" y="1850783"/>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Beijing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6" name="文字方塊 15"/>
            <p:cNvSpPr txBox="1"/>
            <p:nvPr/>
          </p:nvSpPr>
          <p:spPr>
            <a:xfrm>
              <a:off x="5031970" y="2628042"/>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Xian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文字方塊 16"/>
            <p:cNvSpPr txBox="1"/>
            <p:nvPr/>
          </p:nvSpPr>
          <p:spPr>
            <a:xfrm>
              <a:off x="4486536" y="3128300"/>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Chengdu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文字方塊 17"/>
            <p:cNvSpPr txBox="1"/>
            <p:nvPr/>
          </p:nvSpPr>
          <p:spPr>
            <a:xfrm>
              <a:off x="2917767" y="1296785"/>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Urumqi</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文字方塊 18"/>
            <p:cNvSpPr txBox="1"/>
            <p:nvPr/>
          </p:nvSpPr>
          <p:spPr>
            <a:xfrm>
              <a:off x="4375265" y="3838015"/>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Kunming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文字方塊 19"/>
            <p:cNvSpPr txBox="1"/>
            <p:nvPr/>
          </p:nvSpPr>
          <p:spPr>
            <a:xfrm>
              <a:off x="4821108" y="3671759"/>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Guiyang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1" name="文字方塊 20"/>
            <p:cNvSpPr txBox="1"/>
            <p:nvPr/>
          </p:nvSpPr>
          <p:spPr>
            <a:xfrm>
              <a:off x="5746865" y="3147830"/>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Wuhan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文字方塊 21"/>
            <p:cNvSpPr txBox="1"/>
            <p:nvPr/>
          </p:nvSpPr>
          <p:spPr>
            <a:xfrm>
              <a:off x="6652953" y="3034026"/>
              <a:ext cx="1022466" cy="276999"/>
            </a:xfrm>
            <a:prstGeom prst="rect">
              <a:avLst/>
            </a:prstGeom>
            <a:noFill/>
          </p:spPr>
          <p:txBody>
            <a:bodyPr wrap="square" rtlCol="0">
              <a:spAutoFit/>
            </a:bodyPr>
            <a:lstStyle/>
            <a:p>
              <a:r>
                <a:rPr lang="en-US" altLang="zh-TW" sz="1200" dirty="0" smtClean="0">
                  <a:latin typeface="Times New Roman" panose="02020603050405020304" pitchFamily="18" charset="0"/>
                  <a:ea typeface="細明體" panose="02020509000000000000" pitchFamily="49" charset="-120"/>
                  <a:cs typeface="Times New Roman" panose="02020603050405020304" pitchFamily="18" charset="0"/>
                </a:rPr>
                <a:t>Shanghai</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3" name="文字方塊 22"/>
            <p:cNvSpPr txBox="1"/>
            <p:nvPr/>
          </p:nvSpPr>
          <p:spPr>
            <a:xfrm>
              <a:off x="6348193" y="3340109"/>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Hangzhou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文字方塊 23"/>
            <p:cNvSpPr txBox="1"/>
            <p:nvPr/>
          </p:nvSpPr>
          <p:spPr>
            <a:xfrm>
              <a:off x="5874923" y="3607440"/>
              <a:ext cx="1022466" cy="276999"/>
            </a:xfrm>
            <a:prstGeom prst="rect">
              <a:avLst/>
            </a:prstGeom>
            <a:noFill/>
          </p:spPr>
          <p:txBody>
            <a:bodyPr wrap="square" rtlCol="0">
              <a:spAutoFit/>
            </a:bodyPr>
            <a:lstStyle/>
            <a:p>
              <a:r>
                <a:rPr lang="en-US" altLang="zh-TW" sz="1200" dirty="0" smtClean="0">
                  <a:latin typeface="Times New Roman" panose="02020603050405020304" pitchFamily="18" charset="0"/>
                  <a:ea typeface="細明體" panose="02020509000000000000" pitchFamily="49" charset="-120"/>
                  <a:cs typeface="Times New Roman" panose="02020603050405020304" pitchFamily="18" charset="0"/>
                </a:rPr>
                <a:t>Nanchang</a:t>
              </a:r>
              <a:endParaRPr lang="en-US" sz="1200" b="1" dirty="0">
                <a:latin typeface="細明體" panose="02020509000000000000" pitchFamily="49" charset="-120"/>
                <a:ea typeface="細明體" panose="02020509000000000000" pitchFamily="49" charset="-120"/>
              </a:endParaRPr>
            </a:p>
          </p:txBody>
        </p:sp>
        <p:sp>
          <p:nvSpPr>
            <p:cNvPr id="25" name="文字方塊 24"/>
            <p:cNvSpPr txBox="1"/>
            <p:nvPr/>
          </p:nvSpPr>
          <p:spPr>
            <a:xfrm>
              <a:off x="5250872" y="3455453"/>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Changsha</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6" name="文字方塊 25"/>
            <p:cNvSpPr txBox="1"/>
            <p:nvPr/>
          </p:nvSpPr>
          <p:spPr>
            <a:xfrm>
              <a:off x="5543203" y="4076718"/>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Guangzhou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7" name="文字方塊 26"/>
            <p:cNvSpPr txBox="1"/>
            <p:nvPr/>
          </p:nvSpPr>
          <p:spPr>
            <a:xfrm>
              <a:off x="6626903" y="3732014"/>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Taipei</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grpSp>
      <p:sp>
        <p:nvSpPr>
          <p:cNvPr id="28" name="圓角矩形圖說文字 27">
            <a:extLst>
              <a:ext uri="{FF2B5EF4-FFF2-40B4-BE49-F238E27FC236}">
                <a16:creationId xmlns:a16="http://schemas.microsoft.com/office/drawing/2014/main" id="{1DDC1B20-CC81-4D52-8A2A-534C605B5D17}"/>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000" b="1" dirty="0">
                <a:latin typeface="Arial" panose="020B0604020202020204" pitchFamily="34" charset="0"/>
                <a:cs typeface="Arial" panose="020B0604020202020204" pitchFamily="34" charset="0"/>
              </a:rPr>
              <a:t>Figure 1 </a:t>
            </a:r>
            <a:r>
              <a:rPr lang="en-US" altLang="zh-TW" sz="2000" b="1" dirty="0">
                <a:latin typeface="Arial" panose="020B0604020202020204" pitchFamily="34" charset="0"/>
                <a:cs typeface="Arial" panose="020B0604020202020204" pitchFamily="34" charset="0"/>
              </a:rPr>
              <a:t>Distribution map of precipitation and runoff in </a:t>
            </a:r>
            <a:r>
              <a:rPr lang="en-US" altLang="zh-TW" sz="2000" b="1" dirty="0" smtClean="0">
                <a:latin typeface="Arial" panose="020B0604020202020204" pitchFamily="34" charset="0"/>
                <a:cs typeface="Arial" panose="020B0604020202020204" pitchFamily="34" charset="0"/>
              </a:rPr>
              <a:t>our country </a:t>
            </a: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P.126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7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02A1-16F4-4758-AAC6-C0CDAA89F389}"/>
              </a:ext>
            </a:extLst>
          </p:cNvPr>
          <p:cNvSpPr>
            <a:spLocks noGrp="1"/>
          </p:cNvSpPr>
          <p:nvPr>
            <p:ph type="title"/>
          </p:nvPr>
        </p:nvSpPr>
        <p:spPr>
          <a:xfrm>
            <a:off x="481145" y="369943"/>
            <a:ext cx="7773338" cy="908441"/>
          </a:xfrm>
        </p:spPr>
        <p:txBody>
          <a:bodyPr>
            <a:normAutofit fontScale="90000"/>
          </a:bodyPr>
          <a:lstStyle/>
          <a:p>
            <a:r>
              <a:rPr lang="en-HK" altLang="zh-TW" b="1" u="sng" dirty="0"/>
              <a:t>The endorheic zone and </a:t>
            </a:r>
            <a:r>
              <a:rPr lang="en-HK" altLang="zh-TW" b="1" u="sng" dirty="0" err="1"/>
              <a:t>exorheic</a:t>
            </a:r>
            <a:r>
              <a:rPr lang="en-HK" altLang="zh-TW" b="1" u="sng" dirty="0"/>
              <a:t> zone of </a:t>
            </a:r>
            <a:r>
              <a:rPr lang="en-HK" altLang="zh-TW" b="1" u="sng" dirty="0" smtClean="0"/>
              <a:t>rivers</a:t>
            </a:r>
            <a:endParaRPr lang="en-HK" b="1" u="sng" dirty="0"/>
          </a:p>
        </p:txBody>
      </p:sp>
      <p:sp>
        <p:nvSpPr>
          <p:cNvPr id="4" name="TextBox 3">
            <a:extLst>
              <a:ext uri="{FF2B5EF4-FFF2-40B4-BE49-F238E27FC236}">
                <a16:creationId xmlns:a16="http://schemas.microsoft.com/office/drawing/2014/main" id="{7251800E-05CD-4CE0-907A-5D1AA548013C}"/>
              </a:ext>
            </a:extLst>
          </p:cNvPr>
          <p:cNvSpPr txBox="1"/>
          <p:nvPr/>
        </p:nvSpPr>
        <p:spPr>
          <a:xfrm>
            <a:off x="685329" y="1473693"/>
            <a:ext cx="8218973" cy="5693866"/>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Rivers where river water eventually flows into oceans are called </a:t>
            </a:r>
            <a:r>
              <a:rPr lang="en-US" sz="2600" b="1" dirty="0" err="1">
                <a:latin typeface="Arial" panose="020B0604020202020204" pitchFamily="34" charset="0"/>
                <a:cs typeface="Arial" panose="020B0604020202020204" pitchFamily="34" charset="0"/>
              </a:rPr>
              <a:t>exorheic</a:t>
            </a:r>
            <a:r>
              <a:rPr lang="en-US" sz="2600" b="1" dirty="0">
                <a:latin typeface="Arial" panose="020B0604020202020204" pitchFamily="34" charset="0"/>
                <a:cs typeface="Arial" panose="020B0604020202020204" pitchFamily="34" charset="0"/>
              </a:rPr>
              <a:t> rivers </a:t>
            </a:r>
            <a:r>
              <a:rPr lang="en-US" sz="2600" dirty="0">
                <a:latin typeface="Arial" panose="020B0604020202020204" pitchFamily="34" charset="0"/>
                <a:cs typeface="Arial" panose="020B0604020202020204" pitchFamily="34" charset="0"/>
              </a:rPr>
              <a:t>(coastal rivers), and their catchment areas are called </a:t>
            </a:r>
            <a:r>
              <a:rPr lang="en-US" sz="2600" b="1" dirty="0" err="1">
                <a:latin typeface="Arial" panose="020B0604020202020204" pitchFamily="34" charset="0"/>
                <a:cs typeface="Arial" panose="020B0604020202020204" pitchFamily="34" charset="0"/>
              </a:rPr>
              <a:t>exorheic</a:t>
            </a:r>
            <a:r>
              <a:rPr lang="en-US" sz="2600" b="1" dirty="0">
                <a:latin typeface="Arial" panose="020B0604020202020204" pitchFamily="34" charset="0"/>
                <a:cs typeface="Arial" panose="020B0604020202020204" pitchFamily="34" charset="0"/>
              </a:rPr>
              <a:t> basins</a:t>
            </a:r>
            <a:r>
              <a:rPr lang="en-US" sz="26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On the contrary, if rivers cannot flow into oceans eventually (or disappear in the desert, or flow into inland lakes), they are called </a:t>
            </a:r>
            <a:r>
              <a:rPr lang="en-US" sz="2600" b="1" dirty="0">
                <a:latin typeface="Arial" panose="020B0604020202020204" pitchFamily="34" charset="0"/>
                <a:cs typeface="Arial" panose="020B0604020202020204" pitchFamily="34" charset="0"/>
              </a:rPr>
              <a:t>endorheic rivers </a:t>
            </a:r>
            <a:r>
              <a:rPr lang="en-US" sz="2600" dirty="0">
                <a:latin typeface="Arial" panose="020B0604020202020204" pitchFamily="34" charset="0"/>
                <a:cs typeface="Arial" panose="020B0604020202020204" pitchFamily="34" charset="0"/>
              </a:rPr>
              <a:t>(inland rivers). They are mostly located in deserts and other areas where evaporation is strong, so the amount of river water is small, the number of rivers is few and their distance of flow is short. The catchment areas of these rivers are called </a:t>
            </a:r>
            <a:r>
              <a:rPr lang="en-US" sz="2600" b="1" dirty="0">
                <a:latin typeface="Arial" panose="020B0604020202020204" pitchFamily="34" charset="0"/>
                <a:cs typeface="Arial" panose="020B0604020202020204" pitchFamily="34" charset="0"/>
              </a:rPr>
              <a:t>endorheic basins</a:t>
            </a:r>
            <a:r>
              <a:rPr lang="en-US" sz="26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72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208922-24FE-4A67-9C16-C07AB87FA13C}"/>
              </a:ext>
            </a:extLst>
          </p:cNvPr>
          <p:cNvSpPr txBox="1"/>
          <p:nvPr/>
        </p:nvSpPr>
        <p:spPr>
          <a:xfrm>
            <a:off x="1111458" y="1473693"/>
            <a:ext cx="6763036" cy="2092881"/>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The </a:t>
            </a:r>
            <a:r>
              <a:rPr lang="en-HK" sz="2600" dirty="0" err="1">
                <a:latin typeface="Arial" panose="020B0604020202020204" pitchFamily="34" charset="0"/>
                <a:cs typeface="Arial" panose="020B0604020202020204" pitchFamily="34" charset="0"/>
              </a:rPr>
              <a:t>exorheic</a:t>
            </a:r>
            <a:r>
              <a:rPr lang="zh-TW" altLang="en-US" sz="2600" dirty="0">
                <a:latin typeface="Arial" panose="020B0604020202020204" pitchFamily="34" charset="0"/>
                <a:cs typeface="Arial" panose="020B0604020202020204" pitchFamily="34" charset="0"/>
              </a:rPr>
              <a:t> </a:t>
            </a:r>
            <a:r>
              <a:rPr lang="en-HK" altLang="zh-TW" sz="2600" dirty="0">
                <a:latin typeface="Arial" panose="020B0604020202020204" pitchFamily="34" charset="0"/>
                <a:cs typeface="Arial" panose="020B0604020202020204" pitchFamily="34" charset="0"/>
              </a:rPr>
              <a:t>zone</a:t>
            </a:r>
            <a:r>
              <a:rPr lang="en-US" sz="2600" dirty="0">
                <a:latin typeface="Arial" panose="020B0604020202020204" pitchFamily="34" charset="0"/>
                <a:cs typeface="Arial" panose="020B0604020202020204" pitchFamily="34" charset="0"/>
              </a:rPr>
              <a:t> and endorheic zone of rivers in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can be seen in Figure 2, and most of the rivers </a:t>
            </a:r>
            <a:r>
              <a:rPr lang="en-US" sz="2600" dirty="0" smtClean="0">
                <a:latin typeface="Arial" panose="020B0604020202020204" pitchFamily="34" charset="0"/>
                <a:cs typeface="Arial" panose="020B0604020202020204" pitchFamily="34" charset="0"/>
              </a:rPr>
              <a:t>in </a:t>
            </a:r>
            <a:r>
              <a:rPr lang="en-US" sz="2600" dirty="0">
                <a:latin typeface="Arial" panose="020B0604020202020204" pitchFamily="34" charset="0"/>
                <a:cs typeface="Arial" panose="020B0604020202020204" pitchFamily="34" charset="0"/>
              </a:rPr>
              <a:t>the </a:t>
            </a:r>
            <a:r>
              <a:rPr lang="en-US" sz="2600" dirty="0" err="1">
                <a:latin typeface="Arial" panose="020B0604020202020204" pitchFamily="34" charset="0"/>
                <a:cs typeface="Arial" panose="020B0604020202020204" pitchFamily="34" charset="0"/>
              </a:rPr>
              <a:t>exorheic</a:t>
            </a:r>
            <a:r>
              <a:rPr lang="en-US" sz="2600" dirty="0">
                <a:latin typeface="Arial" panose="020B0604020202020204" pitchFamily="34" charset="0"/>
                <a:cs typeface="Arial" panose="020B0604020202020204" pitchFamily="34" charset="0"/>
              </a:rPr>
              <a:t> zone flow into the Pacific Ocean and Indian Ocean respectively.</a:t>
            </a: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31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399703" y="116378"/>
            <a:ext cx="6804959" cy="5367070"/>
            <a:chOff x="1399703" y="116378"/>
            <a:chExt cx="6804959" cy="5367070"/>
          </a:xfrm>
        </p:grpSpPr>
        <p:pic>
          <p:nvPicPr>
            <p:cNvPr id="8" name="圖片 7"/>
            <p:cNvPicPr>
              <a:picLocks noChangeAspect="1"/>
            </p:cNvPicPr>
            <p:nvPr/>
          </p:nvPicPr>
          <p:blipFill rotWithShape="1">
            <a:blip r:embed="rId2" cstate="hqprint">
              <a:extLst>
                <a:ext uri="{28A0092B-C50C-407E-A947-70E740481C1C}">
                  <a14:useLocalDpi xmlns:a14="http://schemas.microsoft.com/office/drawing/2010/main" val="0"/>
                </a:ext>
              </a:extLst>
            </a:blip>
            <a:srcRect t="12970" b="31273"/>
            <a:stretch/>
          </p:blipFill>
          <p:spPr>
            <a:xfrm>
              <a:off x="1399703" y="116378"/>
              <a:ext cx="6804959" cy="5367070"/>
            </a:xfrm>
            <a:prstGeom prst="rect">
              <a:avLst/>
            </a:prstGeom>
          </p:spPr>
        </p:pic>
        <p:sp>
          <p:nvSpPr>
            <p:cNvPr id="9" name="文字方塊 8"/>
            <p:cNvSpPr txBox="1"/>
            <p:nvPr/>
          </p:nvSpPr>
          <p:spPr>
            <a:xfrm>
              <a:off x="2917767" y="1296785"/>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Urumqi</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0" name="文字方塊 9"/>
            <p:cNvSpPr txBox="1"/>
            <p:nvPr/>
          </p:nvSpPr>
          <p:spPr>
            <a:xfrm>
              <a:off x="3269673" y="3430220"/>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Lhasa</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1" name="文字方塊 10"/>
            <p:cNvSpPr txBox="1"/>
            <p:nvPr/>
          </p:nvSpPr>
          <p:spPr>
            <a:xfrm>
              <a:off x="4497186" y="2722298"/>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Lanzhou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2" name="文字方塊 11"/>
            <p:cNvSpPr txBox="1"/>
            <p:nvPr/>
          </p:nvSpPr>
          <p:spPr>
            <a:xfrm>
              <a:off x="4940530" y="2623168"/>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Xian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3" name="文字方塊 12"/>
            <p:cNvSpPr txBox="1"/>
            <p:nvPr/>
          </p:nvSpPr>
          <p:spPr>
            <a:xfrm>
              <a:off x="6652953" y="925483"/>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Harbin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4" name="文字方塊 13"/>
            <p:cNvSpPr txBox="1"/>
            <p:nvPr/>
          </p:nvSpPr>
          <p:spPr>
            <a:xfrm>
              <a:off x="5771803" y="1850783"/>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Beijing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5" name="文字方塊 14"/>
            <p:cNvSpPr txBox="1"/>
            <p:nvPr/>
          </p:nvSpPr>
          <p:spPr>
            <a:xfrm>
              <a:off x="5630487" y="3118554"/>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Wuhan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6" name="文字方塊 15"/>
            <p:cNvSpPr txBox="1"/>
            <p:nvPr/>
          </p:nvSpPr>
          <p:spPr>
            <a:xfrm>
              <a:off x="6586452" y="3027720"/>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Shanghai</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文字方塊 16"/>
            <p:cNvSpPr txBox="1"/>
            <p:nvPr/>
          </p:nvSpPr>
          <p:spPr>
            <a:xfrm>
              <a:off x="5519652" y="3965497"/>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Guangzhou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文字方塊 17"/>
            <p:cNvSpPr txBox="1"/>
            <p:nvPr/>
          </p:nvSpPr>
          <p:spPr>
            <a:xfrm>
              <a:off x="4339766" y="4003743"/>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Kunming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文字方塊 18"/>
            <p:cNvSpPr txBox="1"/>
            <p:nvPr/>
          </p:nvSpPr>
          <p:spPr>
            <a:xfrm>
              <a:off x="6652953" y="1323683"/>
              <a:ext cx="886691"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Changchun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文字方塊 19"/>
            <p:cNvSpPr txBox="1"/>
            <p:nvPr/>
          </p:nvSpPr>
          <p:spPr>
            <a:xfrm>
              <a:off x="2974768" y="1855670"/>
              <a:ext cx="1221971" cy="646331"/>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Endorheic Zone</a:t>
              </a:r>
              <a:endParaRPr 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p:cNvSpPr txBox="1"/>
            <p:nvPr/>
          </p:nvSpPr>
          <p:spPr>
            <a:xfrm>
              <a:off x="5085573" y="3441396"/>
              <a:ext cx="1221971" cy="646331"/>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Exorheic</a:t>
              </a:r>
              <a:r>
                <a:rPr 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Zone</a:t>
              </a:r>
              <a:endParaRPr 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2" name="圓角矩形圖說文字 21">
            <a:extLst>
              <a:ext uri="{FF2B5EF4-FFF2-40B4-BE49-F238E27FC236}">
                <a16:creationId xmlns:a16="http://schemas.microsoft.com/office/drawing/2014/main" id="{F5E09A2D-C6AC-4D35-BF6B-543FC28CCD32}"/>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000" b="1" dirty="0">
                <a:latin typeface="Arial" panose="020B0604020202020204" pitchFamily="34" charset="0"/>
                <a:cs typeface="Arial" panose="020B0604020202020204" pitchFamily="34" charset="0"/>
              </a:rPr>
              <a:t>Figure 2 The </a:t>
            </a:r>
            <a:r>
              <a:rPr lang="en-HK" altLang="zh-TW" sz="2000" b="1" dirty="0" err="1">
                <a:latin typeface="Arial" panose="020B0604020202020204" pitchFamily="34" charset="0"/>
                <a:cs typeface="Arial" panose="020B0604020202020204" pitchFamily="34" charset="0"/>
              </a:rPr>
              <a:t>exorheic</a:t>
            </a:r>
            <a:r>
              <a:rPr lang="en-HK" altLang="zh-TW" sz="2000" b="1" dirty="0">
                <a:latin typeface="Arial" panose="020B0604020202020204" pitchFamily="34" charset="0"/>
                <a:cs typeface="Arial" panose="020B0604020202020204" pitchFamily="34" charset="0"/>
              </a:rPr>
              <a:t> zone and endorheic zone of rivers </a:t>
            </a:r>
            <a:r>
              <a:rPr lang="en-US" altLang="zh-TW" sz="2000" b="1" dirty="0">
                <a:latin typeface="Arial" panose="020B0604020202020204" pitchFamily="34" charset="0"/>
                <a:cs typeface="Arial" panose="020B0604020202020204" pitchFamily="34" charset="0"/>
              </a:rPr>
              <a:t>in </a:t>
            </a:r>
            <a:r>
              <a:rPr lang="en-US" altLang="zh-TW" sz="2000" b="1" dirty="0" smtClean="0">
                <a:latin typeface="Arial" panose="020B0604020202020204" pitchFamily="34" charset="0"/>
                <a:cs typeface="Arial" panose="020B0604020202020204" pitchFamily="34" charset="0"/>
              </a:rPr>
              <a:t>our country </a:t>
            </a: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P.129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118140"/>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TM04033925[[fn=小水滴]]</Template>
  <TotalTime>622</TotalTime>
  <Words>1156</Words>
  <Application>Microsoft Office PowerPoint</Application>
  <PresentationFormat>如螢幕大小 (4:3)</PresentationFormat>
  <Paragraphs>83</Paragraphs>
  <Slides>14</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14</vt:i4>
      </vt:variant>
    </vt:vector>
  </HeadingPairs>
  <TitlesOfParts>
    <vt:vector size="25" baseType="lpstr">
      <vt:lpstr>Aldhabi</vt:lpstr>
      <vt:lpstr>Rockwell Nova</vt:lpstr>
      <vt:lpstr>Verdana Pro</vt:lpstr>
      <vt:lpstr>細明體</vt:lpstr>
      <vt:lpstr>新細明體</vt:lpstr>
      <vt:lpstr>標楷體</vt:lpstr>
      <vt:lpstr>Arial</vt:lpstr>
      <vt:lpstr>Times New Roman</vt:lpstr>
      <vt:lpstr>Tw Cen MT</vt:lpstr>
      <vt:lpstr>Wingdings 3</vt:lpstr>
      <vt:lpstr>小水滴</vt:lpstr>
      <vt:lpstr>PowerPoint 簡報</vt:lpstr>
      <vt:lpstr>Characteristics of rivers in our country</vt:lpstr>
      <vt:lpstr>PowerPoint 簡報</vt:lpstr>
      <vt:lpstr>PowerPoint 簡報</vt:lpstr>
      <vt:lpstr>PowerPoint 簡報</vt:lpstr>
      <vt:lpstr>PowerPoint 簡報</vt:lpstr>
      <vt:lpstr>The endorheic zone and exorheic zone of rivers</vt:lpstr>
      <vt:lpstr>PowerPoint 簡報</vt:lpstr>
      <vt:lpstr>PowerPoint 簡報</vt:lpstr>
      <vt:lpstr>The distribution of rivers</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(4) – 中國的河流 </dc:title>
  <dc:creator>Jenny Yau</dc:creator>
  <cp:lastModifiedBy>WU, Shuk-ting Connie</cp:lastModifiedBy>
  <cp:revision>192</cp:revision>
  <dcterms:created xsi:type="dcterms:W3CDTF">2020-04-21T10:19:48Z</dcterms:created>
  <dcterms:modified xsi:type="dcterms:W3CDTF">2022-11-02T03:22:17Z</dcterms:modified>
</cp:coreProperties>
</file>